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53"/>
  </p:notesMasterIdLst>
  <p:sldIdLst>
    <p:sldId id="290" r:id="rId2"/>
    <p:sldId id="376" r:id="rId3"/>
    <p:sldId id="578" r:id="rId4"/>
    <p:sldId id="577" r:id="rId5"/>
    <p:sldId id="579" r:id="rId6"/>
    <p:sldId id="391" r:id="rId7"/>
    <p:sldId id="403" r:id="rId8"/>
    <p:sldId id="464" r:id="rId9"/>
    <p:sldId id="483" r:id="rId10"/>
    <p:sldId id="484" r:id="rId11"/>
    <p:sldId id="540" r:id="rId12"/>
    <p:sldId id="543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44" r:id="rId25"/>
    <p:sldId id="491" r:id="rId26"/>
    <p:sldId id="545" r:id="rId27"/>
    <p:sldId id="591" r:id="rId28"/>
    <p:sldId id="592" r:id="rId29"/>
    <p:sldId id="593" r:id="rId30"/>
    <p:sldId id="404" r:id="rId31"/>
    <p:sldId id="546" r:id="rId32"/>
    <p:sldId id="594" r:id="rId33"/>
    <p:sldId id="595" r:id="rId34"/>
    <p:sldId id="596" r:id="rId35"/>
    <p:sldId id="597" r:id="rId36"/>
    <p:sldId id="598" r:id="rId37"/>
    <p:sldId id="565" r:id="rId38"/>
    <p:sldId id="523" r:id="rId39"/>
    <p:sldId id="599" r:id="rId40"/>
    <p:sldId id="600" r:id="rId41"/>
    <p:sldId id="601" r:id="rId42"/>
    <p:sldId id="602" r:id="rId43"/>
    <p:sldId id="607" r:id="rId44"/>
    <p:sldId id="608" r:id="rId45"/>
    <p:sldId id="603" r:id="rId46"/>
    <p:sldId id="604" r:id="rId47"/>
    <p:sldId id="605" r:id="rId48"/>
    <p:sldId id="606" r:id="rId49"/>
    <p:sldId id="609" r:id="rId50"/>
    <p:sldId id="610" r:id="rId51"/>
    <p:sldId id="443" r:id="rId52"/>
  </p:sldIdLst>
  <p:sldSz cx="11879263" cy="6840538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나눔바른고딕" panose="020B0603020101020101" pitchFamily="50" charset="-127"/>
      <p:regular r:id="rId61"/>
      <p:bold r:id="rId62"/>
    </p:embeddedFont>
    <p:embeddedFont>
      <p:font typeface="나눔바른고딕 Light" panose="020B0603020101020101" pitchFamily="50" charset="-127"/>
      <p:regular r:id="rId63"/>
    </p:embeddedFont>
    <p:embeddedFont>
      <p:font typeface="나눔스퀘어_ac" panose="020B0600000101010101" pitchFamily="50" charset="-127"/>
      <p:regular r:id="rId64"/>
    </p:embeddedFont>
    <p:embeddedFont>
      <p:font typeface="나눔스퀘어_ac Bold" panose="020B0600000101010101" pitchFamily="50" charset="-127"/>
      <p:bold r:id="rId65"/>
    </p:embeddedFont>
    <p:embeddedFont>
      <p:font typeface="맑은 고딕" panose="020B0503020000020004" pitchFamily="50" charset="-127"/>
      <p:regular r:id="rId66"/>
      <p:bold r:id="rId67"/>
    </p:embeddedFont>
  </p:embeddedFontLst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B6F331-04E3-45A0-AF43-B42E58D5A3B1}">
          <p14:sldIdLst>
            <p14:sldId id="290"/>
            <p14:sldId id="376"/>
            <p14:sldId id="578"/>
            <p14:sldId id="577"/>
            <p14:sldId id="579"/>
          </p14:sldIdLst>
        </p14:section>
        <p14:section name="제목 없는 구역" id="{84D0D3A9-6ED3-43F3-9014-BF44F5285460}">
          <p14:sldIdLst>
            <p14:sldId id="391"/>
            <p14:sldId id="403"/>
            <p14:sldId id="464"/>
            <p14:sldId id="483"/>
            <p14:sldId id="484"/>
            <p14:sldId id="540"/>
            <p14:sldId id="543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44"/>
            <p14:sldId id="491"/>
            <p14:sldId id="545"/>
            <p14:sldId id="591"/>
            <p14:sldId id="592"/>
            <p14:sldId id="593"/>
            <p14:sldId id="404"/>
          </p14:sldIdLst>
        </p14:section>
        <p14:section name="제목 없는 구역" id="{1923931F-1DE6-4EA9-A5DE-BEB402BCB352}">
          <p14:sldIdLst>
            <p14:sldId id="546"/>
            <p14:sldId id="594"/>
            <p14:sldId id="595"/>
            <p14:sldId id="596"/>
            <p14:sldId id="597"/>
            <p14:sldId id="598"/>
            <p14:sldId id="565"/>
            <p14:sldId id="523"/>
            <p14:sldId id="599"/>
            <p14:sldId id="600"/>
            <p14:sldId id="601"/>
            <p14:sldId id="602"/>
            <p14:sldId id="607"/>
            <p14:sldId id="608"/>
            <p14:sldId id="603"/>
            <p14:sldId id="604"/>
            <p14:sldId id="605"/>
            <p14:sldId id="606"/>
            <p14:sldId id="609"/>
            <p14:sldId id="610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iaz" initials="AD" lastIdx="1" clrIdx="0">
    <p:extLst>
      <p:ext uri="{19B8F6BF-5375-455C-9EA6-DF929625EA0E}">
        <p15:presenceInfo xmlns:p15="http://schemas.microsoft.com/office/powerpoint/2012/main" userId="Alexis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D89"/>
    <a:srgbClr val="016191"/>
    <a:srgbClr val="57C0D3"/>
    <a:srgbClr val="FFDE21"/>
    <a:srgbClr val="202333"/>
    <a:srgbClr val="FFFFEE"/>
    <a:srgbClr val="FF5050"/>
    <a:srgbClr val="EFEFEF"/>
    <a:srgbClr val="EEEEEE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2695" autoAdjust="0"/>
  </p:normalViewPr>
  <p:slideViewPr>
    <p:cSldViewPr snapToGrid="0">
      <p:cViewPr varScale="1">
        <p:scale>
          <a:sx n="79" d="100"/>
          <a:sy n="79" d="100"/>
        </p:scale>
        <p:origin x="893" y="82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67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0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2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5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16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265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42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1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42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18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90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34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1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51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6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68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32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26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41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68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89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1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2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6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380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55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84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589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6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104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237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99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83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639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447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98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4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0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4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4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544715"/>
            <a:ext cx="11879264" cy="52958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t>2021-08-07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3386" y="2656654"/>
            <a:ext cx="69284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en-US" altLang="ko-KR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</a:t>
            </a:r>
            <a:endParaRPr lang="en-US" altLang="ko-KR" sz="4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906" y="3478431"/>
            <a:ext cx="48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플랫포머 게임 제작</a:t>
            </a:r>
            <a:endParaRPr lang="ko-KR" altLang="en-US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385" y="3330369"/>
            <a:ext cx="5150485" cy="89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6BA7B-F8F5-4102-86DF-72B907915803}"/>
              </a:ext>
            </a:extLst>
          </p:cNvPr>
          <p:cNvSpPr txBox="1"/>
          <p:nvPr/>
        </p:nvSpPr>
        <p:spPr>
          <a:xfrm>
            <a:off x="995216" y="5873446"/>
            <a:ext cx="10152682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Chapter6_ClimbCloud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프로젝트 폴더에 배치해줍니다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 제 화면에는 스크립트나 여러 파일이 이미 있지만</a:t>
            </a:r>
            <a:r>
              <a:rPr lang="en-US" altLang="ko-KR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여러분한텐 리소스만 있을거에요</a:t>
            </a:r>
            <a:endParaRPr lang="en-US" altLang="ko-KR" sz="16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9C19D-F24E-4449-9960-EB480FC02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9674"/>
            <a:ext cx="11879263" cy="30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5" y="1641048"/>
            <a:ext cx="1032700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크기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모바일에 맞춰서 조정해줍시다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게임은 </a:t>
            </a:r>
            <a:r>
              <a:rPr lang="en-US" altLang="ko-KR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세로</a:t>
            </a:r>
            <a:r>
              <a:rPr lang="en-US" altLang="ko-KR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진행되는 게임인 점 참고하세요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FF681-5F88-4B38-8DD8-F06DC37A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2337311"/>
            <a:ext cx="5341849" cy="4469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9DEE69-15AB-48EF-9963-99BB5EFC23AD}"/>
              </a:ext>
            </a:extLst>
          </p:cNvPr>
          <p:cNvSpPr/>
          <p:nvPr/>
        </p:nvSpPr>
        <p:spPr>
          <a:xfrm>
            <a:off x="559433" y="2337310"/>
            <a:ext cx="5341848" cy="2793489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7FC8F6-B3AD-4560-8A1A-2B74269FA2D6}"/>
              </a:ext>
            </a:extLst>
          </p:cNvPr>
          <p:cNvSpPr/>
          <p:nvPr/>
        </p:nvSpPr>
        <p:spPr>
          <a:xfrm>
            <a:off x="559433" y="5547360"/>
            <a:ext cx="5341848" cy="125904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1D25D-85C1-47B1-A2DF-E701FCB6146C}"/>
              </a:ext>
            </a:extLst>
          </p:cNvPr>
          <p:cNvSpPr txBox="1"/>
          <p:nvPr/>
        </p:nvSpPr>
        <p:spPr>
          <a:xfrm>
            <a:off x="645794" y="2463952"/>
            <a:ext cx="52554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 폰 해상도 구글링한 다음 그대로 입력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BF0CA1-2278-474A-BE93-5A94BBE1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1" y="2335741"/>
            <a:ext cx="3664316" cy="44690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41FE68-977C-40C5-953A-4D1CE12CA77A}"/>
              </a:ext>
            </a:extLst>
          </p:cNvPr>
          <p:cNvCxnSpPr>
            <a:cxnSpLocks/>
          </p:cNvCxnSpPr>
          <p:nvPr/>
        </p:nvCxnSpPr>
        <p:spPr>
          <a:xfrm>
            <a:off x="3230880" y="5374640"/>
            <a:ext cx="5476240" cy="5689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07D4B1-675D-4EAE-B705-129520DD93AA}"/>
              </a:ext>
            </a:extLst>
          </p:cNvPr>
          <p:cNvSpPr txBox="1"/>
          <p:nvPr/>
        </p:nvSpPr>
        <p:spPr>
          <a:xfrm>
            <a:off x="6522721" y="3296265"/>
            <a:ext cx="13984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(Vsync </a:t>
            </a:r>
            <a:r>
              <a:rPr lang="ko-KR" altLang="en-US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3C07C3-8BBB-4808-97FC-9C8A08870237}"/>
              </a:ext>
            </a:extLst>
          </p:cNvPr>
          <p:cNvCxnSpPr>
            <a:cxnSpLocks/>
          </p:cNvCxnSpPr>
          <p:nvPr/>
        </p:nvCxnSpPr>
        <p:spPr>
          <a:xfrm flipV="1">
            <a:off x="6791636" y="3134847"/>
            <a:ext cx="430323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5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6222767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플레이어를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(0, 0, 0)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BF437452-FEF6-4F40-9A77-EC7E3010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89203"/>
            <a:ext cx="11879263" cy="432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5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2D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6684827" y="3420269"/>
            <a:ext cx="506618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Component </a:t>
            </a: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Rigidbody 2D</a:t>
            </a: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클릭하여 적용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B0781E-F8CF-4533-AA50-3D25F1D8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0" y="1605062"/>
            <a:ext cx="2612896" cy="5196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A15F2D-934B-43A4-AAA3-C7C97CA47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378" y="2250648"/>
            <a:ext cx="3705827" cy="41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2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코드는 한 줄도 안 적었지만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떨어지죠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61526053-E3C0-4E79-9448-F8018323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29" y="343510"/>
            <a:ext cx="99822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Circle Colider 2D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6684827" y="3420269"/>
            <a:ext cx="506618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Component </a:t>
            </a: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Circle Colider 2D</a:t>
            </a: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클릭하여 적용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A2AE0-F379-4069-87E8-01714D65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749" y="3257153"/>
            <a:ext cx="2400300" cy="200977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A815B5-231C-4D86-B02E-3F8A83C3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3" y="2929135"/>
            <a:ext cx="4095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8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구름을 플레이어 밑에 적절히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플레이어에게 한 것처럼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구름에도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Boxcolider 2D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A537F-A6FF-4C0D-AE88-2C33ADAA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30" y="1631798"/>
            <a:ext cx="3733800" cy="3790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8BBE7-B623-423C-9169-1D419D2E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787" y="1631798"/>
            <a:ext cx="227037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3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그런데 구름까지 같이 떨어지죠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5" name="그림 4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C7702221-847E-4BF7-88C3-24BB9F107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1" y="368826"/>
            <a:ext cx="99822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5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Kinematic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구름의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2D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Body Type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Kinematic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바꿔주세요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Kinematic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설정된 오브젝트는 외부 힘이나 중력의 영향을 받지 않아요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98348A-5889-4697-A174-46AED73E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77" y="1834115"/>
            <a:ext cx="9075906" cy="35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17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위에 잘 착지했죠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D80A9C-C32A-4749-B439-FC2E8EE0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29" y="395897"/>
            <a:ext cx="10058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6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복습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지난 내용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59433" y="2383407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 스터디에서는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4" y="3241570"/>
            <a:ext cx="8541045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Avoid Cat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예제 실습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개념 학습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 처리 구현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해상도 반응형 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정교한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잘보면 미세하게 구름과 발 사이가 떠있어요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콜라이더를 정교하게 설정해서 자연스럽게 보이게 해봅시다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텍스트, 도구이(가) 표시된 사진&#10;&#10;자동 생성된 설명">
            <a:extLst>
              <a:ext uri="{FF2B5EF4-FFF2-40B4-BE49-F238E27FC236}">
                <a16:creationId xmlns:a16="http://schemas.microsoft.com/office/drawing/2014/main" id="{F7E776E9-48DE-46D4-8546-984E0C8E9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936" y="2093092"/>
            <a:ext cx="3467387" cy="32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5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정교한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Circle Colider 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Offset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-0.3)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Radious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0.15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770A3-ECFC-4FFA-8B40-84A7F41D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3214"/>
            <a:ext cx="11879263" cy="41649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ED0064-835E-405D-9AB2-220CA86397E3}"/>
              </a:ext>
            </a:extLst>
          </p:cNvPr>
          <p:cNvSpPr/>
          <p:nvPr/>
        </p:nvSpPr>
        <p:spPr>
          <a:xfrm>
            <a:off x="8463063" y="4824919"/>
            <a:ext cx="3367560" cy="4280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정교한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Add Component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 Colider 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만들어줍니다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Size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(0.3, 0.6)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설정해주면 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ED0064-835E-405D-9AB2-220CA86397E3}"/>
              </a:ext>
            </a:extLst>
          </p:cNvPr>
          <p:cNvSpPr/>
          <p:nvPr/>
        </p:nvSpPr>
        <p:spPr>
          <a:xfrm>
            <a:off x="8463063" y="4824919"/>
            <a:ext cx="3367560" cy="42801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FBDCFB-B764-4382-BA56-A04E8EB2D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2"/>
          <a:stretch/>
        </p:blipFill>
        <p:spPr>
          <a:xfrm>
            <a:off x="0" y="1587602"/>
            <a:ext cx="11879263" cy="40748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67660F-7324-43A6-B7A9-51B1F7A46ABB}"/>
              </a:ext>
            </a:extLst>
          </p:cNvPr>
          <p:cNvSpPr/>
          <p:nvPr/>
        </p:nvSpPr>
        <p:spPr>
          <a:xfrm>
            <a:off x="8352816" y="1682885"/>
            <a:ext cx="3477808" cy="232491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7F1CE-AB5B-41DE-A8DB-5667F3E7D979}"/>
              </a:ext>
            </a:extLst>
          </p:cNvPr>
          <p:cNvSpPr txBox="1"/>
          <p:nvPr/>
        </p:nvSpPr>
        <p:spPr>
          <a:xfrm>
            <a:off x="6354087" y="2614508"/>
            <a:ext cx="224516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 생성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330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질문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6BA020-9F62-4226-8247-2FE012B33027}"/>
              </a:ext>
            </a:extLst>
          </p:cNvPr>
          <p:cNvGrpSpPr/>
          <p:nvPr/>
        </p:nvGrpSpPr>
        <p:grpSpPr>
          <a:xfrm>
            <a:off x="4933846" y="2415568"/>
            <a:ext cx="6778256" cy="3868594"/>
            <a:chOff x="507761" y="2571210"/>
            <a:chExt cx="10863738" cy="38685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B63F9-021E-49BD-9AC6-EAAF130226F4}"/>
                </a:ext>
              </a:extLst>
            </p:cNvPr>
            <p:cNvSpPr txBox="1"/>
            <p:nvPr/>
          </p:nvSpPr>
          <p:spPr>
            <a:xfrm>
              <a:off x="507763" y="4316146"/>
              <a:ext cx="10863736" cy="2123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게임이 너무 흐릿하게 보여요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!”</a:t>
              </a:r>
            </a:p>
            <a:p>
              <a:pPr algn="ctr"/>
              <a:endPara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</a:t>
              </a:r>
            </a:p>
            <a:p>
              <a:pPr algn="ctr"/>
              <a:r>
                <a:rPr lang="ko-KR" altLang="en-US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게임 제작 화면에서는 화면이 다소 흐리게 보일 수 있습니다</a:t>
              </a:r>
              <a:r>
                <a:rPr lang="en-US" altLang="ko-KR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 </a:t>
              </a:r>
              <a:r>
                <a:rPr lang="ko-KR" altLang="en-US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실제 빌드를 하면 선명하게 보이니 걱정마세요</a:t>
              </a:r>
              <a:r>
                <a:rPr lang="en-US" altLang="ko-KR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  <a:endParaRPr lang="en-US" altLang="ko-KR" sz="24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C960C4-A1AB-4102-B300-9E97868FDE2D}"/>
                </a:ext>
              </a:extLst>
            </p:cNvPr>
            <p:cNvSpPr txBox="1"/>
            <p:nvPr/>
          </p:nvSpPr>
          <p:spPr>
            <a:xfrm>
              <a:off x="507761" y="2571210"/>
              <a:ext cx="10863736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8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❓</a:t>
              </a:r>
              <a:endParaRPr lang="en-US" altLang="ko-KR" sz="115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 descr="텍스트, 도구이(가) 표시된 사진&#10;&#10;자동 생성된 설명">
            <a:extLst>
              <a:ext uri="{FF2B5EF4-FFF2-40B4-BE49-F238E27FC236}">
                <a16:creationId xmlns:a16="http://schemas.microsoft.com/office/drawing/2014/main" id="{5A99DC85-50EA-4CFD-92E8-FA3601DB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511381"/>
            <a:ext cx="3467387" cy="329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52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69AC28-70A3-493C-A63D-F873CDCC2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1697279"/>
            <a:ext cx="5513376" cy="501332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회전 방지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3316121" y="6333254"/>
            <a:ext cx="172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&lt;-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408AC-D7C1-4AB5-A9B0-52091118E7E0}"/>
              </a:ext>
            </a:extLst>
          </p:cNvPr>
          <p:cNvSpPr txBox="1"/>
          <p:nvPr/>
        </p:nvSpPr>
        <p:spPr>
          <a:xfrm>
            <a:off x="5546689" y="3850597"/>
            <a:ext cx="677825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플레이어가 넘어지지 않도록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 Rotation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고정시켜줍니다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1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점프 코드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30349"/>
            <a:ext cx="103089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Rigidbody2D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컴포넌트를 가져오기 위해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Rigidbody2D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 변수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rigid2D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만들었습니다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스페이스바를 누르면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Rigidbody2D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AddForce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실행시켜서 위쪽 방향으로 힘을 가해줍니다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UnityEngine.SceneManagement;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Rigidbody2D rigid2D;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jumpForce = 680.0f;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rigid2D = GetComponent&lt;Rigidbody2D&gt;();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점프한다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(Input.GetKeyDown(KeyCode.Space))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rigid2D.AddForce(transform.up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.jumpForce);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8C91FF5-9FEE-4158-B03D-B70A993F3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959" y="1715221"/>
            <a:ext cx="5565866" cy="42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슝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~~~</a:t>
            </a:r>
          </a:p>
        </p:txBody>
      </p:sp>
      <p:pic>
        <p:nvPicPr>
          <p:cNvPr id="5" name="그림 4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06CE1FD9-2C12-488D-A6F7-ACDF1E8E7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16" y="586339"/>
            <a:ext cx="99536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83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2D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중력 값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5691823" y="3553769"/>
            <a:ext cx="540229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너무 가벼워서 점프하는 느낌이 안나니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중력 스케일을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1-&gt;3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조정해봅시다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점프가 자연스러워질거에요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3E34A-32E6-4455-872C-C2E4A6D6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5" y="1954046"/>
            <a:ext cx="42195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좌우 이동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286555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다음과 같이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좌우로 이동하는 코드를 추가해줍니다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147FE82-7083-4B97-9EA4-A349ED46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79" y="1959326"/>
            <a:ext cx="5375655" cy="267812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ACC7482-F9DA-4F8A-9D59-C86844F1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58" y="1959326"/>
            <a:ext cx="5208559" cy="3779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5B6404-5DD7-4454-B015-7307DC363D27}"/>
              </a:ext>
            </a:extLst>
          </p:cNvPr>
          <p:cNvSpPr txBox="1"/>
          <p:nvPr/>
        </p:nvSpPr>
        <p:spPr>
          <a:xfrm>
            <a:off x="12468723" y="-2117388"/>
            <a:ext cx="9834768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UnityEngine.SceneManagement;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Rigidbody2D rigid2D;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jumpForce = 680.0f;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walkForce = 30.0f;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maxWalkSpeed =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 = GetComponent&lt;Rigidbody2D&gt;();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점프한다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(Input.GetKeyDown(KeyCode.Space) &amp;&amp;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.rigid2D.velocity.y == 0)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.rigid2D.AddForce(transform.up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.jumpForce);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 = 0;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(Input.GetKey(KeyCode.RightArrow)) key = 1;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(Input.GetKey(KeyCode.LeftArrow)) key = -1;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speedx = Mathf.Abs(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.rigid2D.velocity.x);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스피드 제한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(speedx &lt;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.maxWalkSpeed)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.rigid2D.AddForce(transform.right * key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.walkForce);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 != 0)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transform.localScale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Vector3(key, 1, 1);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57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475812" y="3161964"/>
            <a:ext cx="652427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프리팹은 </a:t>
            </a:r>
            <a:r>
              <a:rPr lang="en-US" altLang="ko-KR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설계도</a:t>
            </a:r>
            <a:r>
              <a:rPr lang="en-US" altLang="ko-KR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생각하면 돼요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endParaRPr lang="en-US" altLang="ko-KR" sz="32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설계도만 있으면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공장처럼 오브젝트를 </a:t>
            </a:r>
            <a:endParaRPr lang="en-US" altLang="ko-KR" sz="32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양산해낼 수 있게 되는거죠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61414-1022-40BC-8849-03C3387E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60" y="3017527"/>
            <a:ext cx="1820072" cy="22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2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4946258"/>
            <a:ext cx="1003806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애니메이션은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이미지의 연속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이에요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우리는 여러 이미지들을 적절한 간격으로 배치해줘야 해요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이미지를 정리한 파일을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이라고 부를게요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FFCA76-21B7-4977-9E34-C36C7DB02906}"/>
              </a:ext>
            </a:extLst>
          </p:cNvPr>
          <p:cNvGrpSpPr/>
          <p:nvPr/>
        </p:nvGrpSpPr>
        <p:grpSpPr>
          <a:xfrm>
            <a:off x="1672963" y="1830416"/>
            <a:ext cx="8533336" cy="1219048"/>
            <a:chOff x="2373395" y="2810745"/>
            <a:chExt cx="8533336" cy="1219048"/>
          </a:xfrm>
        </p:grpSpPr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759E123-0819-4710-B773-48102D6D5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683" y="2810745"/>
              <a:ext cx="1219048" cy="1219048"/>
            </a:xfrm>
            <a:prstGeom prst="rect">
              <a:avLst/>
            </a:prstGeom>
          </p:spPr>
        </p:pic>
        <p:pic>
          <p:nvPicPr>
            <p:cNvPr id="13" name="그림 1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B406767-7FAE-4F8D-80B8-9F3250C3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395" y="2810745"/>
              <a:ext cx="1219048" cy="1219048"/>
            </a:xfrm>
            <a:prstGeom prst="rect">
              <a:avLst/>
            </a:prstGeom>
          </p:spPr>
        </p:pic>
        <p:pic>
          <p:nvPicPr>
            <p:cNvPr id="15" name="그림 1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9EE5492-8234-400F-A998-6D14CBD8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43" y="2810745"/>
              <a:ext cx="1219048" cy="1219048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04950D6-03CF-4A61-B450-014EB071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491" y="2810745"/>
              <a:ext cx="1219048" cy="1219048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A325457D-4EA3-414C-86A1-DFDB6F16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9" y="2810745"/>
              <a:ext cx="1219048" cy="1219048"/>
            </a:xfrm>
            <a:prstGeom prst="rect">
              <a:avLst/>
            </a:prstGeom>
          </p:spPr>
        </p:pic>
        <p:pic>
          <p:nvPicPr>
            <p:cNvPr id="23" name="그림 2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A0D4F51-E998-4BE3-8374-057C57E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587" y="2810745"/>
              <a:ext cx="1219048" cy="1219048"/>
            </a:xfrm>
            <a:prstGeom prst="rect">
              <a:avLst/>
            </a:prstGeom>
          </p:spPr>
        </p:pic>
        <p:pic>
          <p:nvPicPr>
            <p:cNvPr id="25" name="그림 2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5AA07A45-B464-45EA-A6DB-3585EA77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635" y="2810745"/>
              <a:ext cx="1219048" cy="1219048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CCC0B57-7C1A-4BE1-8CCE-785808F57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3856" y="3590231"/>
            <a:ext cx="971550" cy="1104900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E8230110-EBB0-42A5-BF9B-E95E84424693}"/>
              </a:ext>
            </a:extLst>
          </p:cNvPr>
          <p:cNvSpPr/>
          <p:nvPr/>
        </p:nvSpPr>
        <p:spPr>
          <a:xfrm>
            <a:off x="5709920" y="3149600"/>
            <a:ext cx="457200" cy="2706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98361-5344-4EF2-B75F-6C087618469A}"/>
              </a:ext>
            </a:extLst>
          </p:cNvPr>
          <p:cNvSpPr txBox="1"/>
          <p:nvPr/>
        </p:nvSpPr>
        <p:spPr>
          <a:xfrm>
            <a:off x="6425406" y="3988555"/>
            <a:ext cx="2117530" cy="30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1979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 만들기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5520111"/>
            <a:ext cx="1003806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ctr">
              <a:buAutoNum type="arabicParenR"/>
            </a:pP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하이어라키에서 </a:t>
            </a:r>
            <a:r>
              <a:rPr lang="en-US" altLang="ko-KR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 </a:t>
            </a:r>
            <a:r>
              <a:rPr lang="ko-KR" altLang="en-US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 후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 algn="ctr">
              <a:buAutoNum type="arabicParenR"/>
            </a:pPr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Window-Animation-Animation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2C7CC2-4394-406F-AD91-A380C2542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2"/>
          <a:stretch/>
        </p:blipFill>
        <p:spPr>
          <a:xfrm>
            <a:off x="1806688" y="1714699"/>
            <a:ext cx="8265886" cy="36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7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 만들기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6222767"/>
            <a:ext cx="100380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Create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후 </a:t>
            </a:r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Walk.anim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저장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48C38DB-065B-4232-8F0B-438B20C9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81" y="1737668"/>
            <a:ext cx="6924199" cy="42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11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 만들기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6222767"/>
            <a:ext cx="100380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0.7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간격으로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cat, cat_walk1, cat_walk2, cat_walk3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스프라이트를 배치해줍시다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1C25A75F-70E9-4A03-B3B8-44178BDF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2960"/>
            <a:ext cx="11879263" cy="382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64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 만들기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238138" y="6038101"/>
            <a:ext cx="116411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0.28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초에 위치를 클릭하고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keyframe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마지막 스프라이트를 복제해줍시다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 descr="텍스트, 스크린샷, 화면, 컴퓨터이(가) 표시된 사진&#10;&#10;자동 생성된 설명">
            <a:extLst>
              <a:ext uri="{FF2B5EF4-FFF2-40B4-BE49-F238E27FC236}">
                <a16:creationId xmlns:a16="http://schemas.microsoft.com/office/drawing/2014/main" id="{5F58F58B-B334-4CED-BB54-3A8FC077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767"/>
            <a:ext cx="11879263" cy="38521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245A744-251B-4334-BB9E-03DCF3114F37}"/>
              </a:ext>
            </a:extLst>
          </p:cNvPr>
          <p:cNvSpPr/>
          <p:nvPr/>
        </p:nvSpPr>
        <p:spPr>
          <a:xfrm>
            <a:off x="2178996" y="2042808"/>
            <a:ext cx="865761" cy="68093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869973-2AEC-4006-985D-67CB5E830B3E}"/>
              </a:ext>
            </a:extLst>
          </p:cNvPr>
          <p:cNvSpPr/>
          <p:nvPr/>
        </p:nvSpPr>
        <p:spPr>
          <a:xfrm>
            <a:off x="2459413" y="2115961"/>
            <a:ext cx="332452" cy="2614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125794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오브젝트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클릭하고 재생해보면 애니메이션이 잘 동작하는지 볼 수 있어요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2DF975C6-382A-420C-B4C7-DE2428C10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435"/>
            <a:ext cx="11879263" cy="610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7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9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속도조절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677492" y="2750484"/>
            <a:ext cx="6524278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🤔</a:t>
            </a:r>
            <a:endParaRPr lang="en-US" altLang="ko-KR" sz="115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 속도에 따라 애니메이션 속도를 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조절하려면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어떻게 해야 하나요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145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좌우 이동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5656123"/>
            <a:ext cx="1030897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속도가 플레이어 속도에 비례하도록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몇 줄을 추가했습니다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74904FA-4A71-4ED9-B54F-734615B7B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8" y="1920081"/>
            <a:ext cx="5419725" cy="30003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BAF327-795A-4C7F-800F-48A46B14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332" y="1920081"/>
            <a:ext cx="5877793" cy="27811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223EAC-E4B6-4B7F-96C2-FA98E752E908}"/>
              </a:ext>
            </a:extLst>
          </p:cNvPr>
          <p:cNvSpPr/>
          <p:nvPr/>
        </p:nvSpPr>
        <p:spPr>
          <a:xfrm>
            <a:off x="688126" y="2655748"/>
            <a:ext cx="1856291" cy="22830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999D5B-149A-4BC5-9CAC-ABE444FC6A7E}"/>
              </a:ext>
            </a:extLst>
          </p:cNvPr>
          <p:cNvSpPr/>
          <p:nvPr/>
        </p:nvSpPr>
        <p:spPr>
          <a:xfrm>
            <a:off x="964096" y="4355247"/>
            <a:ext cx="4283765" cy="22830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C3DD61-5183-40BF-A967-97AEA39CEA35}"/>
              </a:ext>
            </a:extLst>
          </p:cNvPr>
          <p:cNvSpPr/>
          <p:nvPr/>
        </p:nvSpPr>
        <p:spPr>
          <a:xfrm>
            <a:off x="6205331" y="3786809"/>
            <a:ext cx="4598504" cy="56342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D06BF-9071-4C05-8430-3DA793B186FD}"/>
              </a:ext>
            </a:extLst>
          </p:cNvPr>
          <p:cNvSpPr txBox="1"/>
          <p:nvPr/>
        </p:nvSpPr>
        <p:spPr>
          <a:xfrm>
            <a:off x="13449300" y="-3080921"/>
            <a:ext cx="9829800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UnityEngine.SceneManagement;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Rigidbody2D rigid2D;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Animator animator;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jumpForce = 680.0f;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walkForce = 30.0f;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maxWalkSpeed =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 = GetComponent&lt;Rigidbody2D&gt;();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 = GetComponent&lt;Animator&gt;();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점프한다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(Input.GetKeyDown(KeyCode.Space) &amp;&amp;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.rigid2D.velocity.y == 0)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.rigid2D.AddForce(transform.up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.jumpForce);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 = 0;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(Input.GetKey(KeyCode.RightArrow)) key = 1;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(Input.GetKey(KeyCode.LeftArrow)) key = -1;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speedx = Mathf.Abs(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.rigid2D.velocity.x);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스피드 제한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(speedx &lt;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.maxWalkSpeed)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.rigid2D.AddForce(transform.right * key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.walkForce);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반전대책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 != 0)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transform.localScale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Vector3(key, 1, 1);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속도에 맞춰서 애니메이션 속도를 바꾼다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.animator.speed = speedx /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42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충돌판정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31E2F5-0D54-4B5B-97CC-295DEF534723}"/>
              </a:ext>
            </a:extLst>
          </p:cNvPr>
          <p:cNvGrpSpPr/>
          <p:nvPr/>
        </p:nvGrpSpPr>
        <p:grpSpPr>
          <a:xfrm>
            <a:off x="574675" y="1762300"/>
            <a:ext cx="5878437" cy="4373772"/>
            <a:chOff x="2931473" y="1894380"/>
            <a:chExt cx="5878437" cy="437377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935087-FFA6-4B28-9A30-391BF7C9F1B1}"/>
                </a:ext>
              </a:extLst>
            </p:cNvPr>
            <p:cNvGrpSpPr/>
            <p:nvPr/>
          </p:nvGrpSpPr>
          <p:grpSpPr>
            <a:xfrm>
              <a:off x="3381418" y="1894380"/>
              <a:ext cx="4389120" cy="4015284"/>
              <a:chOff x="1270000" y="2225040"/>
              <a:chExt cx="3220720" cy="2946400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D2A754-F8B7-4874-AB71-3BD0C5F3B452}"/>
                  </a:ext>
                </a:extLst>
              </p:cNvPr>
              <p:cNvCxnSpPr/>
              <p:nvPr/>
            </p:nvCxnSpPr>
            <p:spPr>
              <a:xfrm flipV="1">
                <a:off x="1280160" y="2225040"/>
                <a:ext cx="0" cy="2946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D430549-DF88-4CD1-A4CC-0D51E37D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0000" y="5161280"/>
                <a:ext cx="32207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D65AB3-C969-41D3-9345-CBEE5F0A7985}"/>
                </a:ext>
              </a:extLst>
            </p:cNvPr>
            <p:cNvSpPr txBox="1"/>
            <p:nvPr/>
          </p:nvSpPr>
          <p:spPr>
            <a:xfrm>
              <a:off x="2939254" y="4845677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4E8AD5-9AB0-461B-9BE3-883285D5EE9E}"/>
                </a:ext>
              </a:extLst>
            </p:cNvPr>
            <p:cNvSpPr txBox="1"/>
            <p:nvPr/>
          </p:nvSpPr>
          <p:spPr>
            <a:xfrm>
              <a:off x="2931473" y="3252729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DA7636-5756-49CE-9CB6-39F127F135A9}"/>
                </a:ext>
              </a:extLst>
            </p:cNvPr>
            <p:cNvSpPr txBox="1"/>
            <p:nvPr/>
          </p:nvSpPr>
          <p:spPr>
            <a:xfrm>
              <a:off x="4625750" y="5960375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686459-257E-4E75-BC68-74B6D119DDD8}"/>
                </a:ext>
              </a:extLst>
            </p:cNvPr>
            <p:cNvSpPr txBox="1"/>
            <p:nvPr/>
          </p:nvSpPr>
          <p:spPr>
            <a:xfrm>
              <a:off x="7049970" y="5960374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00" normalizeH="0" baseline="0" noProof="0">
                  <a:ln>
                    <a:noFill/>
                  </a:ln>
                  <a:solidFill>
                    <a:srgbClr val="202333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6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924A7DB-C3C6-4771-A878-8D10AE843434}"/>
                </a:ext>
              </a:extLst>
            </p:cNvPr>
            <p:cNvCxnSpPr/>
            <p:nvPr/>
          </p:nvCxnSpPr>
          <p:spPr>
            <a:xfrm>
              <a:off x="3400591" y="4999565"/>
              <a:ext cx="86360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89A8DE0-6B67-4904-905C-91DB92351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716" y="5399546"/>
              <a:ext cx="0" cy="442574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44DC740-06A1-4AB0-BEEC-5E119F66114A}"/>
                </a:ext>
              </a:extLst>
            </p:cNvPr>
            <p:cNvCxnSpPr>
              <a:cxnSpLocks/>
            </p:cNvCxnSpPr>
            <p:nvPr/>
          </p:nvCxnSpPr>
          <p:spPr>
            <a:xfrm>
              <a:off x="3381418" y="3406617"/>
              <a:ext cx="3222582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0AFE700-7132-40FC-AAB4-B1CA72B8B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4396" y="3879172"/>
              <a:ext cx="0" cy="201664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F28940-4FE7-4DAC-BC84-EB585C6FF53B}"/>
                </a:ext>
              </a:extLst>
            </p:cNvPr>
            <p:cNvSpPr txBox="1"/>
            <p:nvPr/>
          </p:nvSpPr>
          <p:spPr>
            <a:xfrm>
              <a:off x="4905814" y="5170693"/>
              <a:ext cx="148089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플레이어 위치</a:t>
              </a:r>
              <a:endParaRPr kumimoji="0" lang="en-US" altLang="ko-KR" b="0" i="0" u="none" strike="noStrike" kern="1200" cap="none" spc="-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017C38-9D47-4F40-8F21-3888FA5D2559}"/>
                </a:ext>
              </a:extLst>
            </p:cNvPr>
            <p:cNvSpPr txBox="1"/>
            <p:nvPr/>
          </p:nvSpPr>
          <p:spPr>
            <a:xfrm>
              <a:off x="7237613" y="2863885"/>
              <a:ext cx="157229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화살표 위치</a:t>
              </a:r>
              <a:endParaRPr kumimoji="0" lang="en-US" altLang="ko-KR" b="0" i="0" u="none" strike="noStrike" kern="1200" cap="none" spc="-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A870DE-4BCE-484F-94AA-BFF0F7E8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956" y="4638592"/>
              <a:ext cx="658801" cy="70321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9FC49EA-40C2-4A5E-B168-66F143DE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3" y="3002384"/>
              <a:ext cx="570392" cy="707836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6417688-F2F9-473B-BE12-F47463B8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2710" y="3485787"/>
              <a:ext cx="1782403" cy="1317801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0154CE-14DC-402E-BC57-E57695B2A0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2710" y="4915883"/>
              <a:ext cx="2101686" cy="0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ADB21AF-BD6E-459B-87CE-8607D48F92F5}"/>
                </a:ext>
              </a:extLst>
            </p:cNvPr>
            <p:cNvCxnSpPr>
              <a:cxnSpLocks/>
            </p:cNvCxnSpPr>
            <p:nvPr/>
          </p:nvCxnSpPr>
          <p:spPr>
            <a:xfrm>
              <a:off x="7094396" y="3710220"/>
              <a:ext cx="0" cy="1205663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B0C0BE-E73B-4583-B8D0-5850456892A8}"/>
                </a:ext>
              </a:extLst>
            </p:cNvPr>
            <p:cNvSpPr txBox="1"/>
            <p:nvPr/>
          </p:nvSpPr>
          <p:spPr>
            <a:xfrm>
              <a:off x="7303160" y="4133793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D563D5-DFED-46E1-930A-73CCEEC33288}"/>
                </a:ext>
              </a:extLst>
            </p:cNvPr>
            <p:cNvSpPr txBox="1"/>
            <p:nvPr/>
          </p:nvSpPr>
          <p:spPr>
            <a:xfrm>
              <a:off x="6230612" y="5027912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79D582-2A30-4E92-BE34-949D96447B1D}"/>
                </a:ext>
              </a:extLst>
            </p:cNvPr>
            <p:cNvSpPr txBox="1"/>
            <p:nvPr/>
          </p:nvSpPr>
          <p:spPr>
            <a:xfrm>
              <a:off x="4337313" y="3826016"/>
              <a:ext cx="14957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사이의 거리는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04491B-5F56-40B9-978C-5638CEEAAD1A}"/>
                  </a:ext>
                </a:extLst>
              </p:cNvPr>
              <p:cNvSpPr txBox="1"/>
              <p:nvPr/>
            </p:nvSpPr>
            <p:spPr>
              <a:xfrm>
                <a:off x="5413740" y="3305995"/>
                <a:ext cx="6506049" cy="3104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플레이어와 화살표 사이의 거리</a:t>
                </a:r>
                <a:r>
                  <a:rPr lang="en-US" altLang="ko-KR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𝑎𝑟𝑟𝑜𝑤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𝑝𝑙𝑎𝑦𝑒𝑟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𝑎𝑟𝑟𝑜𝑤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𝑝𝑙𝑎𝑦𝑒𝑟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(6 −2)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(4−1)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16 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rad>
                  </m:oMath>
                </a14:m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= 25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4000" spc="-100" dirty="0">
                  <a:solidFill>
                    <a:srgbClr val="20233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04491B-5F56-40B9-978C-5638CEEA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740" y="3305995"/>
                <a:ext cx="6506049" cy="3104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8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확인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5656123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움직이죠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D06BF-9071-4C05-8430-3DA793B186FD}"/>
              </a:ext>
            </a:extLst>
          </p:cNvPr>
          <p:cNvSpPr txBox="1"/>
          <p:nvPr/>
        </p:nvSpPr>
        <p:spPr>
          <a:xfrm>
            <a:off x="13449300" y="-3080921"/>
            <a:ext cx="9829800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UnityEngine.SceneManagement;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Rigidbody2D rigid2D;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Animator animator;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jumpForce = 680.0f;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walkForce = 30.0f;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maxWalkSpeed =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 = GetComponent&lt;Rigidbody2D&gt;();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 = GetComponent&lt;Animator&gt;();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점프한다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(Input.GetKeyDown(KeyCode.Space) &amp;&amp;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.rigid2D.velocity.y == 0)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.rigid2D.AddForce(transform.up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.jumpForce);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 = 0;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(Input.GetKey(KeyCode.RightArrow)) key = 1;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(Input.GetKey(KeyCode.LeftArrow)) key = -1;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speedx = Mathf.Abs(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.rigid2D.velocity.x);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스피드 제한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(speedx &lt;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.maxWalkSpeed)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.rigid2D.AddForce(transform.right * key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.walkForce);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반전대책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 != 0)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transform.localScale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Vector3(key, 1, 1);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속도에 맞춰서 애니메이션 속도를 바꾼다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.animator.speed = speedx /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  <p:pic>
        <p:nvPicPr>
          <p:cNvPr id="19" name="그림 18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D7E36DD3-7C69-4675-8226-30605F119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4" y="2134258"/>
            <a:ext cx="11879263" cy="313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5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배치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 디자인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5791880"/>
            <a:ext cx="1030897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하이어라키의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cloud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프로젝트에 드래그해서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만들고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 씬에다 배치해줍시다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 descr="텍스트, 전자기기, 실내, 컴퓨터이(가) 표시된 사진&#10;&#10;자동 생성된 설명">
            <a:extLst>
              <a:ext uri="{FF2B5EF4-FFF2-40B4-BE49-F238E27FC236}">
                <a16:creationId xmlns:a16="http://schemas.microsoft.com/office/drawing/2014/main" id="{3199C0F7-CB9F-4BE8-BA42-5AC38328C4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58" y="1736695"/>
            <a:ext cx="7193346" cy="378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4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배경화면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96A911-C5A0-4F88-9A48-074BA937F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538" y="1938714"/>
            <a:ext cx="8628185" cy="3409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76AB7-9CE9-470D-B0C7-120792953575}"/>
              </a:ext>
            </a:extLst>
          </p:cNvPr>
          <p:cNvSpPr txBox="1"/>
          <p:nvPr/>
        </p:nvSpPr>
        <p:spPr>
          <a:xfrm>
            <a:off x="785145" y="5791880"/>
            <a:ext cx="1030897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background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이미지를 배치 후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(0,11,0),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스케일은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(2,12,1)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설정해줍니다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151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레이어값 조절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677492" y="1731290"/>
            <a:ext cx="6524278" cy="2262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🤔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구름이 배경화면에 가려서 안보이는데요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…?</a:t>
            </a:r>
          </a:p>
        </p:txBody>
      </p:sp>
      <p:pic>
        <p:nvPicPr>
          <p:cNvPr id="7" name="그림 6" descr="텍스트, 스크린샷, 모니터, 은색이(가) 표시된 사진&#10;&#10;자동 생성된 설명">
            <a:extLst>
              <a:ext uri="{FF2B5EF4-FFF2-40B4-BE49-F238E27FC236}">
                <a16:creationId xmlns:a16="http://schemas.microsoft.com/office/drawing/2014/main" id="{ADD82B6D-2F1B-4BE5-B1F9-D8F0DC10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88" y="4404311"/>
            <a:ext cx="3000487" cy="2048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ABB16-20B7-4686-A68E-8D1A566EAB13}"/>
              </a:ext>
            </a:extLst>
          </p:cNvPr>
          <p:cNvSpPr txBox="1"/>
          <p:nvPr/>
        </p:nvSpPr>
        <p:spPr>
          <a:xfrm>
            <a:off x="4529441" y="5213007"/>
            <a:ext cx="652427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이럴땐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Order in Layer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늘려주면 돼요</a:t>
            </a:r>
            <a:endParaRPr lang="en-US" altLang="ko-KR" sz="7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680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레이어값 조절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1338745" y="1731290"/>
            <a:ext cx="920177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근데 이미 구름을 다 배치했는데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노가다로 다 바꿔줘야 하나요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ABB16-20B7-4686-A68E-8D1A566EAB13}"/>
              </a:ext>
            </a:extLst>
          </p:cNvPr>
          <p:cNvSpPr txBox="1"/>
          <p:nvPr/>
        </p:nvSpPr>
        <p:spPr>
          <a:xfrm>
            <a:off x="775504" y="5482496"/>
            <a:ext cx="1063703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Nope!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이럴땐 프리팹 파일의 값만 바꿔주면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u="sng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씬에 배치된 모든 프리팹 오브젝트가 다 바뀐답니다</a:t>
            </a:r>
            <a:r>
              <a:rPr lang="en-US" altLang="ko-KR" sz="2800" u="sng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</a:t>
            </a:r>
          </a:p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프리팹은 모든 프리팹 오브젝트의 대표 격이기 때문이죠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B150DF-709D-4B37-9EEF-17045E4F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52" y="2485409"/>
            <a:ext cx="8180083" cy="284763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9226FFF-CB30-4D87-83DE-295E2CE613EC}"/>
              </a:ext>
            </a:extLst>
          </p:cNvPr>
          <p:cNvGrpSpPr/>
          <p:nvPr/>
        </p:nvGrpSpPr>
        <p:grpSpPr>
          <a:xfrm>
            <a:off x="164047" y="3703256"/>
            <a:ext cx="3123164" cy="1629789"/>
            <a:chOff x="164047" y="2485409"/>
            <a:chExt cx="3123164" cy="16297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07831E2-22EB-4DAA-B392-23C1E7E4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47" y="2485409"/>
              <a:ext cx="3123164" cy="1629789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C58B2C-D328-4331-9AF1-CC5B348DF2DC}"/>
                </a:ext>
              </a:extLst>
            </p:cNvPr>
            <p:cNvSpPr/>
            <p:nvPr/>
          </p:nvSpPr>
          <p:spPr>
            <a:xfrm>
              <a:off x="593876" y="3087754"/>
              <a:ext cx="2241921" cy="45409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E089DDB-6FD6-4A28-92AD-A65ADBD05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47" y="2431303"/>
            <a:ext cx="1009650" cy="1200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5E46FE-C6CD-46DE-B8D1-8A5E2658A435}"/>
              </a:ext>
            </a:extLst>
          </p:cNvPr>
          <p:cNvSpPr txBox="1"/>
          <p:nvPr/>
        </p:nvSpPr>
        <p:spPr>
          <a:xfrm>
            <a:off x="990004" y="2957959"/>
            <a:ext cx="25117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 클릭</a:t>
            </a:r>
            <a:endParaRPr lang="en-US" altLang="ko-KR" sz="7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7B744-CB30-47BA-9C83-4DD37EC6B33A}"/>
              </a:ext>
            </a:extLst>
          </p:cNvPr>
          <p:cNvSpPr txBox="1"/>
          <p:nvPr/>
        </p:nvSpPr>
        <p:spPr>
          <a:xfrm>
            <a:off x="687466" y="4825421"/>
            <a:ext cx="25117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Open Prefab</a:t>
            </a:r>
            <a:endParaRPr lang="en-US" altLang="ko-KR" sz="7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C15170-320B-4791-9A7C-7929641E29F4}"/>
              </a:ext>
            </a:extLst>
          </p:cNvPr>
          <p:cNvSpPr txBox="1"/>
          <p:nvPr/>
        </p:nvSpPr>
        <p:spPr>
          <a:xfrm>
            <a:off x="8268884" y="4825421"/>
            <a:ext cx="25117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 수정</a:t>
            </a:r>
            <a:endParaRPr lang="en-US" altLang="ko-KR" sz="7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905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Camera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140568" y="5656123"/>
            <a:ext cx="113198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오브젝트를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함수로 가져온 후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따라가도록 코드를 작성합니다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D06BF-9071-4C05-8430-3DA793B186FD}"/>
              </a:ext>
            </a:extLst>
          </p:cNvPr>
          <p:cNvSpPr txBox="1"/>
          <p:nvPr/>
        </p:nvSpPr>
        <p:spPr>
          <a:xfrm>
            <a:off x="13449300" y="1289649"/>
            <a:ext cx="9829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CameraController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 player;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 = GameObject.Find(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"cat"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Vector3 playerPos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.player.transform.position;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Vector3(transform.position.x, playerPos.y, transform.position.z);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8A074B-5A1F-4F69-9103-BE6A5D4D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83" y="1780312"/>
            <a:ext cx="10896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9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깃발 오브젝트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152143" y="5699547"/>
            <a:ext cx="11319830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깃발을 씬에 배치한 후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BoxColider 2D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컴포넌트를 추가해줍니다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 Trigger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옵션을 체크해줍니다 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해야 플레이어가 깃발에 막히지 않고 지나갈 수 있어요</a:t>
            </a:r>
            <a:r>
              <a:rPr lang="en-US" altLang="ko-KR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D06BF-9071-4C05-8430-3DA793B186FD}"/>
              </a:ext>
            </a:extLst>
          </p:cNvPr>
          <p:cNvSpPr txBox="1"/>
          <p:nvPr/>
        </p:nvSpPr>
        <p:spPr>
          <a:xfrm>
            <a:off x="13449300" y="-3080921"/>
            <a:ext cx="9829800" cy="13111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UnityEngine.SceneManagement;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Rigidbody2D rigid2D;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Animator animator;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jumpForce = 680.0f;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walkForce = 30.0f;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maxWalkSpeed =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 = GetComponent&lt;Rigidbody2D&gt;();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 = GetComponent&lt;Animator&gt;();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점프한다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(Input.GetKeyDown(KeyCode.Space) &amp;&amp;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.rigid2D.velocity.y == 0)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.rigid2D.AddForce(transform.up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.jumpForce);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좌우이동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key = 0;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(Input.GetKey(KeyCode.RightArrow)) key = 1;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(Input.GetKey(KeyCode.LeftArrow)) key = -1;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speedx = Mathf.Abs(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.rigid2D.velocity.x);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스피드 제한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(speedx &lt;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.maxWalkSpeed)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.rigid2D.AddForce(transform.right * key *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.walkForce);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반전대책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(key != 0)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transform.localScale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Vector3(key, 1, 1);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 속도에 맞춰서 애니메이션 속도를 바꾼다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.animator.speed = speedx / 2.0f;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1AA97-E96F-4C24-A364-0DEB9599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07"/>
          <a:stretch/>
        </p:blipFill>
        <p:spPr>
          <a:xfrm>
            <a:off x="451412" y="1676008"/>
            <a:ext cx="5636872" cy="386307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AC2541D-0FEA-4C02-9281-26CFDFBA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791" y="2186414"/>
            <a:ext cx="41624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64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152142" y="5935290"/>
            <a:ext cx="113198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마지막에 깃발과의 충돌판정을 체크하는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작성해줍니다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유니티의 예약함수이기 때문에 </a:t>
            </a:r>
            <a:r>
              <a:rPr lang="ko-KR" altLang="en-US" sz="2400" spc="-1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대소문자 주의</a:t>
            </a:r>
            <a:r>
              <a:rPr lang="en-US" altLang="ko-KR" sz="2400" spc="-1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E6607E-7D2A-45C6-B295-58AD2D5E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86" y="2000200"/>
            <a:ext cx="6434971" cy="35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20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E92703-4E96-4453-9701-44A10AD360F2}"/>
              </a:ext>
            </a:extLst>
          </p:cNvPr>
          <p:cNvGrpSpPr/>
          <p:nvPr/>
        </p:nvGrpSpPr>
        <p:grpSpPr>
          <a:xfrm>
            <a:off x="1742652" y="2073492"/>
            <a:ext cx="1229563" cy="1301168"/>
            <a:chOff x="1372263" y="2347971"/>
            <a:chExt cx="1229563" cy="13011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6A1530D-2693-43D5-9339-283B945DEAF0}"/>
                </a:ext>
              </a:extLst>
            </p:cNvPr>
            <p:cNvSpPr/>
            <p:nvPr/>
          </p:nvSpPr>
          <p:spPr>
            <a:xfrm>
              <a:off x="1372263" y="2430091"/>
              <a:ext cx="1142113" cy="1219048"/>
            </a:xfrm>
            <a:prstGeom prst="ellipse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208423B-6393-4A56-A88B-15BE27E77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13" y="2347971"/>
              <a:ext cx="1142113" cy="121904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DDC0FE-CA0A-4736-9941-5AEA28903ADB}"/>
              </a:ext>
            </a:extLst>
          </p:cNvPr>
          <p:cNvGrpSpPr/>
          <p:nvPr/>
        </p:nvGrpSpPr>
        <p:grpSpPr>
          <a:xfrm>
            <a:off x="8066930" y="1672112"/>
            <a:ext cx="1342665" cy="1967696"/>
            <a:chOff x="4930815" y="2176041"/>
            <a:chExt cx="1342665" cy="1967696"/>
          </a:xfrm>
        </p:grpSpPr>
        <p:pic>
          <p:nvPicPr>
            <p:cNvPr id="3" name="그림 2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B5510AA2-0B3A-4666-9CD0-4186054D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91" y="2279169"/>
              <a:ext cx="1128689" cy="17614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EABC0C-E7B7-42C5-8AFE-3E60D3382407}"/>
                </a:ext>
              </a:extLst>
            </p:cNvPr>
            <p:cNvSpPr/>
            <p:nvPr/>
          </p:nvSpPr>
          <p:spPr>
            <a:xfrm>
              <a:off x="4930815" y="2176041"/>
              <a:ext cx="1342665" cy="1967696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9159AD-93B4-4057-B198-C9A232E52663}"/>
              </a:ext>
            </a:extLst>
          </p:cNvPr>
          <p:cNvSpPr txBox="1"/>
          <p:nvPr/>
        </p:nvSpPr>
        <p:spPr>
          <a:xfrm>
            <a:off x="903072" y="3542050"/>
            <a:ext cx="29961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(Colider Component)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56E0E-713C-47D5-9D42-C71D817383AC}"/>
              </a:ext>
            </a:extLst>
          </p:cNvPr>
          <p:cNvSpPr txBox="1"/>
          <p:nvPr/>
        </p:nvSpPr>
        <p:spPr>
          <a:xfrm>
            <a:off x="7193346" y="3733653"/>
            <a:ext cx="29961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(Colider Component)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36879E-3459-4ECC-8CAA-E1AB9B8134DF}"/>
              </a:ext>
            </a:extLst>
          </p:cNvPr>
          <p:cNvGrpSpPr/>
          <p:nvPr/>
        </p:nvGrpSpPr>
        <p:grpSpPr>
          <a:xfrm>
            <a:off x="4152115" y="4160891"/>
            <a:ext cx="1229563" cy="1301168"/>
            <a:chOff x="1372263" y="2347971"/>
            <a:chExt cx="1229563" cy="130116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D32966-780F-40D4-BEA2-FBB4756DB78D}"/>
                </a:ext>
              </a:extLst>
            </p:cNvPr>
            <p:cNvSpPr/>
            <p:nvPr/>
          </p:nvSpPr>
          <p:spPr>
            <a:xfrm>
              <a:off x="1372263" y="2430091"/>
              <a:ext cx="1142113" cy="1219048"/>
            </a:xfrm>
            <a:prstGeom prst="ellipse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D249092-D61E-427C-8472-DB2D1F49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13" y="2347971"/>
              <a:ext cx="1142113" cy="121904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C69638-94E3-4512-BC6A-AA7CC713C625}"/>
              </a:ext>
            </a:extLst>
          </p:cNvPr>
          <p:cNvGrpSpPr/>
          <p:nvPr/>
        </p:nvGrpSpPr>
        <p:grpSpPr>
          <a:xfrm>
            <a:off x="5154921" y="3837812"/>
            <a:ext cx="1342665" cy="1967696"/>
            <a:chOff x="4930815" y="2176041"/>
            <a:chExt cx="1342665" cy="1967696"/>
          </a:xfrm>
        </p:grpSpPr>
        <p:pic>
          <p:nvPicPr>
            <p:cNvPr id="24" name="그림 23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791C4CF8-A8FF-4406-9D81-9D2CDD11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91" y="2279169"/>
              <a:ext cx="1128689" cy="176143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E63E6B-72F3-449F-9A56-D87F97799E94}"/>
                </a:ext>
              </a:extLst>
            </p:cNvPr>
            <p:cNvSpPr/>
            <p:nvPr/>
          </p:nvSpPr>
          <p:spPr>
            <a:xfrm>
              <a:off x="4930815" y="2176041"/>
              <a:ext cx="1342665" cy="1967696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57A89B-F738-48BC-B1B3-D1A692F3EFBF}"/>
              </a:ext>
            </a:extLst>
          </p:cNvPr>
          <p:cNvSpPr txBox="1"/>
          <p:nvPr/>
        </p:nvSpPr>
        <p:spPr>
          <a:xfrm>
            <a:off x="3294131" y="5951521"/>
            <a:ext cx="5064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콜라이더에 다른 콜라이더가 닿으면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실행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965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발동될 조건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6BF51B-A4C2-43D0-86C5-2D7FB5C1AE72}"/>
              </a:ext>
            </a:extLst>
          </p:cNvPr>
          <p:cNvGrpSpPr/>
          <p:nvPr/>
        </p:nvGrpSpPr>
        <p:grpSpPr>
          <a:xfrm>
            <a:off x="-35437" y="2126906"/>
            <a:ext cx="2996171" cy="1745557"/>
            <a:chOff x="903072" y="2073492"/>
            <a:chExt cx="2996171" cy="174555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92703-4E96-4453-9701-44A10AD360F2}"/>
                </a:ext>
              </a:extLst>
            </p:cNvPr>
            <p:cNvGrpSpPr/>
            <p:nvPr/>
          </p:nvGrpSpPr>
          <p:grpSpPr>
            <a:xfrm>
              <a:off x="1742652" y="2073492"/>
              <a:ext cx="1229563" cy="1301168"/>
              <a:chOff x="1372263" y="2347971"/>
              <a:chExt cx="1229563" cy="1301168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6A1530D-2693-43D5-9339-283B945DEAF0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5208423B-6393-4A56-A88B-15BE27E77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159AD-93B4-4057-B198-C9A232E52663}"/>
                </a:ext>
              </a:extLst>
            </p:cNvPr>
            <p:cNvSpPr txBox="1"/>
            <p:nvPr/>
          </p:nvSpPr>
          <p:spPr>
            <a:xfrm>
              <a:off x="903072" y="3542050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E42A3-1B73-4A92-83A4-1BA315A129CC}"/>
              </a:ext>
            </a:extLst>
          </p:cNvPr>
          <p:cNvGrpSpPr/>
          <p:nvPr/>
        </p:nvGrpSpPr>
        <p:grpSpPr>
          <a:xfrm>
            <a:off x="2544719" y="1976548"/>
            <a:ext cx="2260003" cy="1860570"/>
            <a:chOff x="7193346" y="1672112"/>
            <a:chExt cx="2996171" cy="23385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DDC0FE-CA0A-4736-9941-5AEA28903ADB}"/>
                </a:ext>
              </a:extLst>
            </p:cNvPr>
            <p:cNvGrpSpPr/>
            <p:nvPr/>
          </p:nvGrpSpPr>
          <p:grpSpPr>
            <a:xfrm>
              <a:off x="8066930" y="1672112"/>
              <a:ext cx="1342665" cy="1967696"/>
              <a:chOff x="4930815" y="2176041"/>
              <a:chExt cx="1342665" cy="1967696"/>
            </a:xfrm>
          </p:grpSpPr>
          <p:pic>
            <p:nvPicPr>
              <p:cNvPr id="3" name="그림 2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B5510AA2-0B3A-4666-9CD0-4186054D9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1EABC0C-E7B7-42C5-8AFE-3E60D3382407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56E0E-713C-47D5-9D42-C71D817383AC}"/>
                </a:ext>
              </a:extLst>
            </p:cNvPr>
            <p:cNvSpPr txBox="1"/>
            <p:nvPr/>
          </p:nvSpPr>
          <p:spPr>
            <a:xfrm>
              <a:off x="7193346" y="3733653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F40A03-E22E-4B9F-82F7-372C3E6D4FFD}"/>
              </a:ext>
            </a:extLst>
          </p:cNvPr>
          <p:cNvGrpSpPr/>
          <p:nvPr/>
        </p:nvGrpSpPr>
        <p:grpSpPr>
          <a:xfrm>
            <a:off x="503079" y="4561094"/>
            <a:ext cx="2345471" cy="1967696"/>
            <a:chOff x="4152115" y="3837812"/>
            <a:chExt cx="2345471" cy="196769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36879E-3459-4ECC-8CAA-E1AB9B8134DF}"/>
                </a:ext>
              </a:extLst>
            </p:cNvPr>
            <p:cNvGrpSpPr/>
            <p:nvPr/>
          </p:nvGrpSpPr>
          <p:grpSpPr>
            <a:xfrm>
              <a:off x="4152115" y="4160891"/>
              <a:ext cx="1229563" cy="1301168"/>
              <a:chOff x="1372263" y="2347971"/>
              <a:chExt cx="1229563" cy="1301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5D32966-780F-40D4-BEA2-FBB4756DB78D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4D249092-D61E-427C-8472-DB2D1F497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C69638-94E3-4512-BC6A-AA7CC713C625}"/>
                </a:ext>
              </a:extLst>
            </p:cNvPr>
            <p:cNvGrpSpPr/>
            <p:nvPr/>
          </p:nvGrpSpPr>
          <p:grpSpPr>
            <a:xfrm>
              <a:off x="5154921" y="3837812"/>
              <a:ext cx="1342665" cy="1967696"/>
              <a:chOff x="4930815" y="2176041"/>
              <a:chExt cx="1342665" cy="1967696"/>
            </a:xfrm>
          </p:grpSpPr>
          <p:pic>
            <p:nvPicPr>
              <p:cNvPr id="24" name="그림 23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791C4CF8-A8FF-4406-9D81-9D2CDD11B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E63E6B-72F3-449F-9A56-D87F97799E94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57A89B-F738-48BC-B1B3-D1A692F3EFBF}"/>
              </a:ext>
            </a:extLst>
          </p:cNvPr>
          <p:cNvSpPr txBox="1"/>
          <p:nvPr/>
        </p:nvSpPr>
        <p:spPr>
          <a:xfrm>
            <a:off x="3294131" y="5309031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적어도 한쪽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BAD88-6439-4460-B1F9-7EF70D9EDDF7}"/>
              </a:ext>
            </a:extLst>
          </p:cNvPr>
          <p:cNvSpPr txBox="1"/>
          <p:nvPr/>
        </p:nvSpPr>
        <p:spPr>
          <a:xfrm>
            <a:off x="3946232" y="2745342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2FBA5-F6C3-4351-931A-1D07552F7D77}"/>
              </a:ext>
            </a:extLst>
          </p:cNvPr>
          <p:cNvSpPr txBox="1"/>
          <p:nvPr/>
        </p:nvSpPr>
        <p:spPr>
          <a:xfrm>
            <a:off x="5689609" y="6486471"/>
            <a:ext cx="77365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겜 만들다보면 자주 햇갈리니까 주의하세요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026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Unity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앵커포인트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1677823"/>
            <a:ext cx="1060190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앵커 포인트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뭔가요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6BB498-9B35-4975-B315-BB675D7AD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76" y="3293809"/>
            <a:ext cx="3072910" cy="223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4CF20-870E-4D70-BC25-FACDDF1C7C10}"/>
              </a:ext>
            </a:extLst>
          </p:cNvPr>
          <p:cNvSpPr txBox="1"/>
          <p:nvPr/>
        </p:nvSpPr>
        <p:spPr>
          <a:xfrm>
            <a:off x="-278729" y="5821200"/>
            <a:ext cx="12436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크기가 변할 때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어디를 원점으로 해서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좌표를 다시 계산할지 알려주는 기준점이에요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사진의 경우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기준점을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잡아뒀기 때문에 화면이 변해도 항상 기준점보다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-100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정도 아래의 포지션을 유지하는거죠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3247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깃발에 닿으면 골 메시지가 출력돼요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5" name="그림 4" descr="텍스트, 전자기기, 모니터이(가) 표시된 사진&#10;&#10;자동 생성된 설명">
            <a:extLst>
              <a:ext uri="{FF2B5EF4-FFF2-40B4-BE49-F238E27FC236}">
                <a16:creationId xmlns:a16="http://schemas.microsoft.com/office/drawing/2014/main" id="{3F549398-74F5-4019-B382-0F36F27A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787"/>
            <a:ext cx="11879263" cy="61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16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4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1734615"/>
            <a:ext cx="10601903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😎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이번주 과제입니다</a:t>
            </a:r>
            <a:r>
              <a:rPr lang="en-US" altLang="ko-KR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깃발에 닿으면 게임 클리어 씬으로 이동하게 해보기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교재 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p.305~313)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버그 없애기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연속 점프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게임오버 구현 등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교재 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p.314~316)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과제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3.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모바일 빌드 후 디코에 인증하기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3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배울 것은요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88D96-F8A0-42D2-B0A7-D1864A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36363" r="12164" b="14499"/>
          <a:stretch/>
        </p:blipFill>
        <p:spPr bwMode="auto">
          <a:xfrm>
            <a:off x="1575911" y="2184399"/>
            <a:ext cx="8727441" cy="32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E7816-D5E3-40C1-A09C-1ADA22D41D2B}"/>
              </a:ext>
            </a:extLst>
          </p:cNvPr>
          <p:cNvSpPr/>
          <p:nvPr/>
        </p:nvSpPr>
        <p:spPr>
          <a:xfrm>
            <a:off x="1575910" y="3795782"/>
            <a:ext cx="8727441" cy="167029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6F1E4-C6C4-4C9C-9F29-41B9D2348F29}"/>
              </a:ext>
            </a:extLst>
          </p:cNvPr>
          <p:cNvSpPr txBox="1"/>
          <p:nvPr/>
        </p:nvSpPr>
        <p:spPr>
          <a:xfrm>
            <a:off x="559433" y="5678470"/>
            <a:ext cx="88792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~6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예제까지 실습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Session 4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F2444-CD9D-4C39-880C-A3139EB9A7B8}"/>
              </a:ext>
            </a:extLst>
          </p:cNvPr>
          <p:cNvSpPr/>
          <p:nvPr/>
        </p:nvSpPr>
        <p:spPr>
          <a:xfrm>
            <a:off x="1575910" y="2184399"/>
            <a:ext cx="8727441" cy="123587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스터디에 앞서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74675" y="2090424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 따라하면서 익히세요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!’</a:t>
            </a:r>
            <a:endParaRPr lang="en-US" altLang="ko-KR" sz="3000" spc="-1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5" y="2886487"/>
            <a:ext cx="9398884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클론코딩은 눈으로만 보는게 전부가 아닙니다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따라하다가 막히는 부분이 생기는건 지극히 정상입니다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시간을 여유롭게 배정하였으니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중간에 실행이 안되거나 궁금증이 생기면 꼭 질문해주세요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2033858"/>
            <a:ext cx="80319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[Unity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교과서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제공하는 리소스를 이용할겁니다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https://github.com/gilbutITbook/006922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E0C406-F51A-4DD6-B3B5-BD48199840DC}"/>
              </a:ext>
            </a:extLst>
          </p:cNvPr>
          <p:cNvGrpSpPr/>
          <p:nvPr/>
        </p:nvGrpSpPr>
        <p:grpSpPr>
          <a:xfrm>
            <a:off x="1943320" y="2923351"/>
            <a:ext cx="7720553" cy="3827738"/>
            <a:chOff x="1889996" y="2772522"/>
            <a:chExt cx="7720553" cy="38277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929C2F-6874-41F1-8540-5D5C4EE1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996" y="2772522"/>
              <a:ext cx="7720553" cy="38277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08A202-2C36-4D32-8EF7-843407310EAB}"/>
                </a:ext>
              </a:extLst>
            </p:cNvPr>
            <p:cNvSpPr/>
            <p:nvPr/>
          </p:nvSpPr>
          <p:spPr>
            <a:xfrm>
              <a:off x="6777872" y="3987538"/>
              <a:ext cx="2818615" cy="1979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5CBD4B-698F-4B0E-99DF-DD5138A3D25F}"/>
              </a:ext>
            </a:extLst>
          </p:cNvPr>
          <p:cNvSpPr txBox="1"/>
          <p:nvPr/>
        </p:nvSpPr>
        <p:spPr>
          <a:xfrm>
            <a:off x="9818044" y="5711068"/>
            <a:ext cx="20612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Download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ZIP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0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저장하기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86D903-A006-4712-8392-D645DE67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" y="1758057"/>
            <a:ext cx="3868211" cy="40723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4AA463-A696-4C6D-AC1B-13E60CE08A2D}"/>
              </a:ext>
            </a:extLst>
          </p:cNvPr>
          <p:cNvSpPr txBox="1"/>
          <p:nvPr/>
        </p:nvSpPr>
        <p:spPr>
          <a:xfrm>
            <a:off x="1442688" y="6067999"/>
            <a:ext cx="796359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이번에도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GameScene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이름으로 저장해줍니다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690B82-8F0A-4E38-B2FC-531BEC44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288" y="1758057"/>
            <a:ext cx="6500651" cy="40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22248</TotalTime>
  <Words>2086</Words>
  <Application>Microsoft Office PowerPoint</Application>
  <PresentationFormat>사용자 지정</PresentationFormat>
  <Paragraphs>498</Paragraphs>
  <Slides>51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나눔바른고딕 Light</vt:lpstr>
      <vt:lpstr>Calibri</vt:lpstr>
      <vt:lpstr>Cambria Math</vt:lpstr>
      <vt:lpstr>나눔스퀘어_ac Bold</vt:lpstr>
      <vt:lpstr>나눔스퀘어_ac</vt:lpstr>
      <vt:lpstr>나눔바른고딕</vt:lpstr>
      <vt:lpstr>Calibri Light</vt:lpstr>
      <vt:lpstr>맑은 고딕</vt:lpstr>
      <vt:lpstr>Arial</vt:lpstr>
      <vt:lpstr>돋움체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Alexis Diaz</cp:lastModifiedBy>
  <cp:revision>776</cp:revision>
  <dcterms:created xsi:type="dcterms:W3CDTF">2018-08-04T02:31:17Z</dcterms:created>
  <dcterms:modified xsi:type="dcterms:W3CDTF">2021-08-07T12:08:38Z</dcterms:modified>
</cp:coreProperties>
</file>